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40</c:v>
                </c:pt>
                <c:pt idx="2">
                  <c:v>44</c:v>
                </c:pt>
                <c:pt idx="3">
                  <c:v>50</c:v>
                </c:pt>
                <c:pt idx="4">
                  <c:v>50</c:v>
                </c:pt>
                <c:pt idx="5">
                  <c:v>50</c:v>
                </c:pt>
                <c:pt idx="6">
                  <c:v>50</c:v>
                </c:pt>
                <c:pt idx="7">
                  <c:v>43</c:v>
                </c:pt>
                <c:pt idx="8">
                  <c:v>46</c:v>
                </c:pt>
                <c:pt idx="9">
                  <c:v>45</c:v>
                </c:pt>
                <c:pt idx="10">
                  <c:v>41</c:v>
                </c:pt>
                <c:pt idx="11">
                  <c:v>45</c:v>
                </c:pt>
                <c:pt idx="12">
                  <c:v>46</c:v>
                </c:pt>
                <c:pt idx="13">
                  <c:v>48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32</c:v>
                </c:pt>
                <c:pt idx="2">
                  <c:v>29</c:v>
                </c:pt>
                <c:pt idx="3">
                  <c:v>28</c:v>
                </c:pt>
                <c:pt idx="4">
                  <c:v>34</c:v>
                </c:pt>
                <c:pt idx="5">
                  <c:v>28</c:v>
                </c:pt>
                <c:pt idx="6">
                  <c:v>33</c:v>
                </c:pt>
                <c:pt idx="7">
                  <c:v>29</c:v>
                </c:pt>
                <c:pt idx="8">
                  <c:v>28</c:v>
                </c:pt>
                <c:pt idx="9">
                  <c:v>28</c:v>
                </c:pt>
                <c:pt idx="10">
                  <c:v>26</c:v>
                </c:pt>
                <c:pt idx="11">
                  <c:v>35</c:v>
                </c:pt>
                <c:pt idx="12">
                  <c:v>30</c:v>
                </c:pt>
                <c:pt idx="13">
                  <c:v>35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19</c:v>
                </c:pt>
                <c:pt idx="2">
                  <c:v>16</c:v>
                </c:pt>
                <c:pt idx="3">
                  <c:v>25</c:v>
                </c:pt>
                <c:pt idx="4">
                  <c:v>19</c:v>
                </c:pt>
                <c:pt idx="5">
                  <c:v>21</c:v>
                </c:pt>
                <c:pt idx="6">
                  <c:v>21</c:v>
                </c:pt>
                <c:pt idx="7">
                  <c:v>23</c:v>
                </c:pt>
                <c:pt idx="8">
                  <c:v>18</c:v>
                </c:pt>
                <c:pt idx="9">
                  <c:v>24</c:v>
                </c:pt>
                <c:pt idx="10">
                  <c:v>24</c:v>
                </c:pt>
                <c:pt idx="11">
                  <c:v>17</c:v>
                </c:pt>
                <c:pt idx="12">
                  <c:v>23</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45</c:v>
                </c:pt>
                <c:pt idx="2">
                  <c:v>50</c:v>
                </c:pt>
                <c:pt idx="3">
                  <c:v>42</c:v>
                </c:pt>
                <c:pt idx="4">
                  <c:v>50</c:v>
                </c:pt>
                <c:pt idx="5">
                  <c:v>49</c:v>
                </c:pt>
                <c:pt idx="6">
                  <c:v>46</c:v>
                </c:pt>
                <c:pt idx="7">
                  <c:v>47</c:v>
                </c:pt>
                <c:pt idx="8">
                  <c:v>45</c:v>
                </c:pt>
                <c:pt idx="9">
                  <c:v>46</c:v>
                </c:pt>
                <c:pt idx="10">
                  <c:v>41</c:v>
                </c:pt>
                <c:pt idx="11">
                  <c:v>49</c:v>
                </c:pt>
                <c:pt idx="12">
                  <c:v>46</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35</c:v>
                </c:pt>
                <c:pt idx="2">
                  <c:v>26</c:v>
                </c:pt>
                <c:pt idx="3">
                  <c:v>34</c:v>
                </c:pt>
                <c:pt idx="4">
                  <c:v>27</c:v>
                </c:pt>
                <c:pt idx="5">
                  <c:v>25</c:v>
                </c:pt>
                <c:pt idx="6">
                  <c:v>26</c:v>
                </c:pt>
                <c:pt idx="7">
                  <c:v>29</c:v>
                </c:pt>
                <c:pt idx="8">
                  <c:v>31</c:v>
                </c:pt>
                <c:pt idx="9">
                  <c:v>34</c:v>
                </c:pt>
                <c:pt idx="10">
                  <c:v>29</c:v>
                </c:pt>
                <c:pt idx="11">
                  <c:v>29</c:v>
                </c:pt>
                <c:pt idx="12">
                  <c:v>35</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22</c:v>
                </c:pt>
                <c:pt idx="1">
                  <c:v>18</c:v>
                </c:pt>
                <c:pt idx="2">
                  <c:v>20</c:v>
                </c:pt>
                <c:pt idx="3">
                  <c:v>15</c:v>
                </c:pt>
                <c:pt idx="4">
                  <c:v>24</c:v>
                </c:pt>
                <c:pt idx="5">
                  <c:v>22</c:v>
                </c:pt>
                <c:pt idx="6">
                  <c:v>24</c:v>
                </c:pt>
                <c:pt idx="7">
                  <c:v>21</c:v>
                </c:pt>
                <c:pt idx="8">
                  <c:v>24</c:v>
                </c:pt>
                <c:pt idx="9">
                  <c:v>16</c:v>
                </c:pt>
                <c:pt idx="10">
                  <c:v>16</c:v>
                </c:pt>
                <c:pt idx="11">
                  <c:v>25</c:v>
                </c:pt>
                <c:pt idx="12">
                  <c:v>19</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42</c:v>
                </c:pt>
                <c:pt idx="2">
                  <c:v>40</c:v>
                </c:pt>
                <c:pt idx="3">
                  <c:v>49</c:v>
                </c:pt>
                <c:pt idx="4">
                  <c:v>40</c:v>
                </c:pt>
                <c:pt idx="5">
                  <c:v>42</c:v>
                </c:pt>
                <c:pt idx="6">
                  <c:v>49</c:v>
                </c:pt>
                <c:pt idx="7">
                  <c:v>40</c:v>
                </c:pt>
                <c:pt idx="8">
                  <c:v>41</c:v>
                </c:pt>
                <c:pt idx="9">
                  <c:v>43</c:v>
                </c:pt>
                <c:pt idx="10">
                  <c:v>50</c:v>
                </c:pt>
                <c:pt idx="11">
                  <c:v>45</c:v>
                </c:pt>
                <c:pt idx="12">
                  <c:v>49</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32</c:v>
                </c:pt>
                <c:pt idx="2">
                  <c:v>29</c:v>
                </c:pt>
                <c:pt idx="3">
                  <c:v>28</c:v>
                </c:pt>
                <c:pt idx="4">
                  <c:v>25</c:v>
                </c:pt>
                <c:pt idx="5">
                  <c:v>28</c:v>
                </c:pt>
                <c:pt idx="6">
                  <c:v>28</c:v>
                </c:pt>
                <c:pt idx="7">
                  <c:v>30</c:v>
                </c:pt>
                <c:pt idx="8">
                  <c:v>32</c:v>
                </c:pt>
                <c:pt idx="9">
                  <c:v>32</c:v>
                </c:pt>
                <c:pt idx="10">
                  <c:v>26</c:v>
                </c:pt>
                <c:pt idx="11">
                  <c:v>25</c:v>
                </c:pt>
                <c:pt idx="12">
                  <c:v>35</c:v>
                </c:pt>
                <c:pt idx="13">
                  <c:v>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25</c:v>
                </c:pt>
                <c:pt idx="2">
                  <c:v>18</c:v>
                </c:pt>
                <c:pt idx="3">
                  <c:v>24</c:v>
                </c:pt>
                <c:pt idx="4">
                  <c:v>18</c:v>
                </c:pt>
                <c:pt idx="5">
                  <c:v>15</c:v>
                </c:pt>
                <c:pt idx="6">
                  <c:v>15</c:v>
                </c:pt>
                <c:pt idx="7">
                  <c:v>19</c:v>
                </c:pt>
                <c:pt idx="8">
                  <c:v>22</c:v>
                </c:pt>
                <c:pt idx="9">
                  <c:v>15</c:v>
                </c:pt>
                <c:pt idx="10">
                  <c:v>22</c:v>
                </c:pt>
                <c:pt idx="11">
                  <c:v>20</c:v>
                </c:pt>
                <c:pt idx="12">
                  <c:v>23</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driven by technological advancements in autonomous vehicles and increasing demand for shared mobility services. Emerging trends include the integration of AI technology for improved functionality and user experience. Key market players such as Waymo, Tesla, and Uber are focusing on testing and deploying Robotaxis, further propelling market growth. However, safety concerns and regulatory compliance pose challenges. The future outlook is positive, owed to advancements in 5G connectivity, V2X communication, and digital infrastructure transforming urban transportation. This evolution, coupled with growing environmental consciousness, reaffirms the market's growth potential.</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Self-Driving Technology: The successful implementation of Robotaxi services is heavily reliant on the development and perfection of autonomous driving technology. Continual advancements in this area, particularly in sensor technology, AI, machine learning, and data handling capabilities are key driving factors. Robust software and hardware solutions that allow for scenario simulation, decision-making and execution, object recognition, and system redundancies are also canvassed for widespread consumer acceptance and regulatory approval.
Government Regulations and Infrastructure: Government regulations play a huge role in the growth of the global Robotaxi market. For robotaxis to operate, there needs to be a comprehensive and clear set of guidelines to ensure safety and efficiency. Thus, supportive legislation and regulatory climate that encourage trials and commercial deployment are essential enablers. Additionally, the presence of a well-developed transport infrastructure, including adequate roads, digital connectivity, and the availability of electric vehicle charging stations, further propel the market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grpSp>
        <p:nvGrpSpPr>
          <p:cNvPr id="14" name="Group 13">
            <a:extLst>
              <a:ext uri="{FF2B5EF4-FFF2-40B4-BE49-F238E27FC236}">
                <a16:creationId xmlns:a16="http://schemas.microsoft.com/office/drawing/2014/main" id="{E59A4FE3-96DE-4146-A8E6-25AB77A054EE}"/>
              </a:ext>
            </a:extLst>
          </p:cNvPr>
          <p:cNvGrpSpPr/>
          <p:nvPr/>
        </p:nvGrpSpPr>
        <p:grpSpPr>
          <a:xfrm>
            <a:off x="463284" y="1800922"/>
            <a:ext cx="5356491" cy="2351978"/>
            <a:chOff x="463284" y="1800922"/>
            <a:chExt cx="5632716" cy="2473146"/>
          </a:xfrm>
        </p:grpSpPr>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632716" cy="2473146"/>
            </a:xfrm>
            <a:prstGeom prst="rect">
              <a:avLst/>
            </a:prstGeom>
          </p:spPr>
        </p:pic>
        <p:sp>
          <p:nvSpPr>
            <p:cNvPr id="16" name="TextBox 15">
              <a:extLst>
                <a:ext uri="{FF2B5EF4-FFF2-40B4-BE49-F238E27FC236}">
                  <a16:creationId xmlns:a16="http://schemas.microsoft.com/office/drawing/2014/main" id="{CA7D32EB-03D3-4FA8-AC03-5D517BE296E5}"/>
                </a:ext>
              </a:extLst>
            </p:cNvPr>
            <p:cNvSpPr txBox="1"/>
            <p:nvPr/>
          </p:nvSpPr>
          <p:spPr>
            <a:xfrm>
              <a:off x="2120254" y="3141316"/>
              <a:ext cx="1453421" cy="294910"/>
            </a:xfrm>
            <a:prstGeom prst="rect">
              <a:avLst/>
            </a:prstGeom>
            <a:noFill/>
          </p:spPr>
          <p:txBody>
            <a:bodyPr wrap="square" anchor="ctr">
              <a:spAutoFit/>
            </a:bodyPr>
            <a:lstStyle/>
            <a:p>
              <a:pPr algn="ctr">
                <a:lnSpc>
                  <a:spcPct val="150000"/>
                </a:lnSpc>
              </a:pPr>
              <a:r>
                <a:rPr lang="en-US" sz="900" b="1" i="0" u="none" strike="noStrike" baseline="0" dirty="0">
                  <a:solidFill>
                    <a:schemeClr val="bg1"/>
                  </a:solidFill>
                </a:rPr>
                <a:t>{{amount_1}}</a:t>
              </a:r>
              <a:endParaRPr lang="en-US" sz="900" b="1" dirty="0">
                <a:solidFill>
                  <a:schemeClr val="bg1"/>
                </a:solidFill>
              </a:endParaRPr>
            </a:p>
          </p:txBody>
        </p:sp>
      </p:grpSp>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rapid innovation in autonomous technology is one of the top drivers for the global robotaxi market. Pioneer companies in this market, such as Waymo, Cruise, and Zoox, are consistently improving their self-driving technology by adding better sensors, AI algorithms, and other necessary components. For example, Waymo has been developing its autonomous vehicle technology known as Waymo Driver that can recognize and respond to road situations that human drivers may find complex. This shows that the advancements in autonomous technology are likely to directly contribute to the growth of the robotaxi market.
Moreover, governments worldwide are encouraging the development of autonomous vehicle technology. For instance, in the United States, the Department of Transportation has outlined a strategy to integrate autonomous vehicles into the existing transportation system. Similarly, China has been aggressively pushing for advancements in autonomous technology with the aim of achieving significant robotic taxi operations. By easing regulatory restrictions and providing resources for R&amp;D, governments are fostering an environment conducive for advancements in autonomous technology.
Lastly, the rise in the concept of shared economy is buttressing the growth of robotaxis. Shared economy has become an integral aspect of modern urban lifestyles. Through shared economy platforms, people prefer to rent resources like houses, cars, and other services instead of owning them. Hence, advancements in autonomous technology have found a huge demand in the shared economy space. Popular ride-hailing services like Uber and Lyft are prime examples of this trend, where the companies are exploring self-driving robotaxis to improve their services while reducing human intervention. All in all, autonomous vehicle advancements, backed by regulatory support and uptake of shared economy, are significantly driving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Accelerating Advancements in Autonomous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Robotaxis, or self-driving taxis, are considered the next big leap in the transportation industry. However, the implementation of robotaxis on a global scale faces a significant drawback: the high development and infrastructure costs. Developing a self-driving technology that can operate safely and efficiently in various environments is a costly venture. It involves advanced technology, exceptional software and a variety of hardware such as different types of sensors, cameras, and radar. Google's self-driving car project, Waymo, accumulatively spent nearly a decade and billions of dollars before they commercially introduced their autonomous cars.
Additionally, the infrastructure needed to support the safe operation of robotaxis is also a significant investment. We would require highly advanced traffic management systems, efficient GPS systems, smart roadways, designated recharging stations and many other necessary installations in the urban environment. There will also be costs related to updates, maintenance, repairs, and insurance. For instance, a few US cities such as Pittsburg and Boston have begun piloting self-driving cars, mandating massive infrastructural changes to accommodate these vehicles.
Given these tremendous expenses, companies may find it challenging to deliver a service that is accessible to the mainstream consumer without facing a loss. The significant financing required for the development and implementation of robotaxis and the uncertainties concerning their commercial viability restrain many potential investors, impairing the market's growth. This, in turn, leads to a slow advancement rate which serves as a major challenge in the widespread adoption of robotaxis.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Development and Infrastructure Costs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13884</TotalTime>
  <Words>2457</Words>
  <Application>Microsoft Office PowerPoint</Application>
  <PresentationFormat>Widescreen</PresentationFormat>
  <Paragraphs>507</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97</cp:revision>
  <dcterms:created xsi:type="dcterms:W3CDTF">2024-08-12T13:13:25Z</dcterms:created>
  <dcterms:modified xsi:type="dcterms:W3CDTF">2025-09-16T08:32:01Z</dcterms:modified>
</cp:coreProperties>
</file>